
<file path=[Content_Types].xml><?xml version="1.0" encoding="utf-8"?>
<Types xmlns="http://schemas.openxmlformats.org/package/2006/content-types">
  <Default Extension="docx" ContentType="application/vnd.openxmlformats-officedocument.wordprocessingml.documen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83648" r:id="rId5"/>
  </p:sldMasterIdLst>
  <p:notesMasterIdLst>
    <p:notesMasterId r:id="rId21"/>
  </p:notesMasterIdLst>
  <p:sldIdLst>
    <p:sldId id="263" r:id="rId6"/>
    <p:sldId id="277" r:id="rId7"/>
    <p:sldId id="269" r:id="rId8"/>
    <p:sldId id="259" r:id="rId9"/>
    <p:sldId id="266" r:id="rId10"/>
    <p:sldId id="276" r:id="rId11"/>
    <p:sldId id="280" r:id="rId12"/>
    <p:sldId id="267" r:id="rId13"/>
    <p:sldId id="278" r:id="rId14"/>
    <p:sldId id="271" r:id="rId15"/>
    <p:sldId id="268" r:id="rId16"/>
    <p:sldId id="275" r:id="rId17"/>
    <p:sldId id="272" r:id="rId18"/>
    <p:sldId id="273" r:id="rId19"/>
    <p:sldId id="282" r:id="rId20"/>
  </p:sldIdLst>
  <p:sldSz cx="12188825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47"/>
    <p:restoredTop sz="94655"/>
  </p:normalViewPr>
  <p:slideViewPr>
    <p:cSldViewPr snapToGrid="0" snapToObjects="1">
      <p:cViewPr varScale="1">
        <p:scale>
          <a:sx n="216" d="100"/>
          <a:sy n="216" d="100"/>
        </p:scale>
        <p:origin x="312" y="192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theme" Target="theme/theme1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4ECE98-3B20-4F4A-9B9C-E43A6F42C307}" type="datetimeFigureOut">
              <a:rPr lang="en-US" smtClean="0"/>
              <a:t>10/9/19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C7398D-A3C2-2D4A-BB3F-7B427B5B32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0124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C7398D-A3C2-2D4A-BB3F-7B427B5B326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7593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C7398D-A3C2-2D4A-BB3F-7B427B5B326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7593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ndard_Slide_Dark_Gre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andard_Slide_Dark_Gre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tandard_Slide_Dark_Gre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441" y="279132"/>
            <a:ext cx="9480857" cy="623236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09440" y="1477818"/>
            <a:ext cx="10969943" cy="482138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0" i="0" baseline="0">
                <a:latin typeface="open sans" charset="0"/>
              </a:defRPr>
            </a:lvl1pPr>
          </a:lstStyle>
          <a:p>
            <a:pPr fontAlgn="t"/>
            <a:r>
              <a:rPr lang="en-US" sz="2400" b="1" i="0" baseline="0" dirty="0">
                <a:solidFill>
                  <a:schemeClr val="tx1"/>
                </a:solidFill>
                <a:latin typeface="open sans" charset="0"/>
              </a:rPr>
              <a:t>Body Header</a:t>
            </a:r>
          </a:p>
          <a:p>
            <a:r>
              <a:rPr lang="en-US" sz="2400" b="0" i="0" baseline="0" dirty="0">
                <a:solidFill>
                  <a:schemeClr val="tx1"/>
                </a:solidFill>
                <a:latin typeface="open sans" charset="0"/>
              </a:rPr>
              <a:t>Body text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09013" y="6356350"/>
            <a:ext cx="2741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95BBFC-F8AB-4F99-B558-DEBF12561351}" type="slidenum">
              <a:rPr lang="en-GB" smtClean="0"/>
              <a:t>‹#›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7013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508661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_Slide_Gre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09440" y="1477818"/>
            <a:ext cx="10969943" cy="482138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0" i="0" baseline="0">
                <a:latin typeface="open sans" charset="0"/>
              </a:defRPr>
            </a:lvl1pPr>
          </a:lstStyle>
          <a:p>
            <a:pPr fontAlgn="t"/>
            <a:r>
              <a:rPr lang="en-US" sz="2400" b="1" i="0" baseline="0" dirty="0">
                <a:solidFill>
                  <a:schemeClr val="tx1"/>
                </a:solidFill>
                <a:latin typeface="open sans" charset="0"/>
              </a:rPr>
              <a:t>Body Header</a:t>
            </a:r>
          </a:p>
          <a:p>
            <a:r>
              <a:rPr lang="en-US" sz="2400" b="0" i="0" baseline="0" dirty="0">
                <a:solidFill>
                  <a:schemeClr val="tx1"/>
                </a:solidFill>
                <a:latin typeface="open sans" charset="0"/>
              </a:rPr>
              <a:t>Body text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609441" y="279132"/>
            <a:ext cx="9417061" cy="623236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09013" y="6356350"/>
            <a:ext cx="2741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95BBFC-F8AB-4F99-B558-DEBF12561351}" type="slidenum">
              <a:rPr lang="en-GB" smtClean="0"/>
              <a:t>‹#›</a:t>
            </a:fld>
            <a:endParaRPr lang="en-GB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7013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Column_Slide_Dark_Gre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5492" y="1491919"/>
            <a:ext cx="6813892" cy="4807281"/>
          </a:xfrm>
          <a:prstGeom prst="rect">
            <a:avLst/>
          </a:prstGeom>
        </p:spPr>
        <p:txBody>
          <a:bodyPr/>
          <a:lstStyle>
            <a:lvl1pPr>
              <a:defRPr sz="2400" baseline="0">
                <a:latin typeface="Open Sans" charset="0"/>
              </a:defRPr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09442" y="1491919"/>
            <a:ext cx="4010039" cy="480728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aseline="0">
                <a:latin typeface="Open Sans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fontAlgn="t"/>
            <a:r>
              <a:rPr lang="en-US" sz="2400" b="1" i="0" baseline="0" dirty="0">
                <a:solidFill>
                  <a:schemeClr val="tx1"/>
                </a:solidFill>
                <a:latin typeface="open sans" charset="0"/>
              </a:rPr>
              <a:t>Body Header</a:t>
            </a:r>
          </a:p>
          <a:p>
            <a:r>
              <a:rPr lang="en-US" sz="2400" b="0" i="0" baseline="0" dirty="0">
                <a:solidFill>
                  <a:schemeClr val="tx1"/>
                </a:solidFill>
                <a:latin typeface="open sans" charset="0"/>
              </a:rPr>
              <a:t>Body text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609442" y="279132"/>
            <a:ext cx="9470224" cy="623236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09013" y="6356350"/>
            <a:ext cx="2741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95BBFC-F8AB-4F99-B558-DEBF12561351}" type="slidenum">
              <a:rPr lang="en-GB" smtClean="0"/>
              <a:t>‹#›</a:t>
            </a:fld>
            <a:endParaRPr lang="en-GB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7013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787246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Column_Slide_Gre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5492" y="1491919"/>
            <a:ext cx="6813892" cy="4807281"/>
          </a:xfrm>
          <a:prstGeom prst="rect">
            <a:avLst/>
          </a:prstGeom>
        </p:spPr>
        <p:txBody>
          <a:bodyPr/>
          <a:lstStyle>
            <a:lvl1pPr>
              <a:defRPr sz="2400" baseline="0">
                <a:latin typeface="Open Sans" charset="0"/>
              </a:defRPr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09442" y="1491919"/>
            <a:ext cx="4010039" cy="480728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aseline="0">
                <a:latin typeface="Open Sans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fontAlgn="t"/>
            <a:r>
              <a:rPr lang="en-US" sz="2400" b="1" i="0" baseline="0" dirty="0">
                <a:solidFill>
                  <a:schemeClr val="tx1"/>
                </a:solidFill>
                <a:latin typeface="open sans" charset="0"/>
              </a:rPr>
              <a:t>Body Header</a:t>
            </a:r>
          </a:p>
          <a:p>
            <a:r>
              <a:rPr lang="en-US" sz="2400" b="0" i="0" baseline="0" dirty="0">
                <a:solidFill>
                  <a:schemeClr val="tx1"/>
                </a:solidFill>
                <a:latin typeface="open sans" charset="0"/>
              </a:rPr>
              <a:t>Body text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609441" y="279132"/>
            <a:ext cx="10195579" cy="623236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7013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09013" y="6356350"/>
            <a:ext cx="2741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95BBFC-F8AB-4F99-B558-DEBF12561351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426457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8" r:id="rId2"/>
    <p:sldLayoutId id="2147483650" r:id="rId3"/>
    <p:sldLayoutId id="2147483663" r:id="rId4"/>
    <p:sldLayoutId id="2147483656" r:id="rId5"/>
    <p:sldLayoutId id="2147483665" r:id="rId6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 baseline="0">
          <a:solidFill>
            <a:schemeClr val="bg2"/>
          </a:solidFill>
          <a:latin typeface="merriweather" charset="0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10.emf"/><Relationship Id="rId4" Type="http://schemas.openxmlformats.org/officeDocument/2006/relationships/package" Target="../embeddings/Microsoft_Word_Document2.docx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9.png"/><Relationship Id="rId5" Type="http://schemas.openxmlformats.org/officeDocument/2006/relationships/image" Target="../media/image18.emf"/><Relationship Id="rId4" Type="http://schemas.openxmlformats.org/officeDocument/2006/relationships/package" Target="../embeddings/Microsoft_Word_Document3.docx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20.png"/><Relationship Id="rId5" Type="http://schemas.openxmlformats.org/officeDocument/2006/relationships/image" Target="../media/image18.emf"/><Relationship Id="rId4" Type="http://schemas.openxmlformats.org/officeDocument/2006/relationships/package" Target="../embeddings/Microsoft_Word_Document4.docx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epiforecasts.io/ebola-drc/" TargetMode="Externa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.docx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0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.docx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10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epiforecasts.io/ebola-drc/" TargetMode="Externa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 txBox="1">
            <a:spLocks/>
          </p:cNvSpPr>
          <p:nvPr/>
        </p:nvSpPr>
        <p:spPr>
          <a:xfrm>
            <a:off x="609441" y="1809549"/>
            <a:ext cx="10969943" cy="20078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 baseline="0">
                <a:solidFill>
                  <a:schemeClr val="bg2"/>
                </a:solidFill>
                <a:latin typeface="merriweather" charset="0"/>
                <a:ea typeface="+mj-ea"/>
                <a:cs typeface="+mj-cs"/>
              </a:defRPr>
            </a:lvl1pPr>
          </a:lstStyle>
          <a:p>
            <a:pPr>
              <a:lnSpc>
                <a:spcPts val="5500"/>
              </a:lnSpc>
            </a:pPr>
            <a:r>
              <a:rPr lang="en-US" dirty="0"/>
              <a:t>Forecasting Ebola in North Eastern DRC</a:t>
            </a:r>
          </a:p>
        </p:txBody>
      </p:sp>
      <p:sp>
        <p:nvSpPr>
          <p:cNvPr id="3" name="Title Placeholder 1"/>
          <p:cNvSpPr txBox="1">
            <a:spLocks/>
          </p:cNvSpPr>
          <p:nvPr/>
        </p:nvSpPr>
        <p:spPr>
          <a:xfrm>
            <a:off x="609441" y="3708835"/>
            <a:ext cx="10969943" cy="12573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 baseline="0">
                <a:solidFill>
                  <a:schemeClr val="bg2"/>
                </a:solidFill>
                <a:latin typeface="merriweather" charset="0"/>
                <a:ea typeface="+mj-ea"/>
                <a:cs typeface="+mj-cs"/>
              </a:defRPr>
            </a:lvl1pPr>
          </a:lstStyle>
          <a:p>
            <a:r>
              <a:rPr lang="en-US" sz="3200" u="sng" dirty="0">
                <a:solidFill>
                  <a:schemeClr val="accent2"/>
                </a:solidFill>
                <a:latin typeface="open sans" charset="0"/>
              </a:rPr>
              <a:t>James Munday</a:t>
            </a:r>
            <a:r>
              <a:rPr lang="en-US" sz="3200" dirty="0">
                <a:solidFill>
                  <a:schemeClr val="accent2"/>
                </a:solidFill>
                <a:latin typeface="open sans" charset="0"/>
              </a:rPr>
              <a:t> &amp; Sebastian Funk</a:t>
            </a:r>
          </a:p>
        </p:txBody>
      </p:sp>
    </p:spTree>
    <p:extLst>
      <p:ext uri="{BB962C8B-B14F-4D97-AF65-F5344CB8AC3E}">
        <p14:creationId xmlns:p14="http://schemas.microsoft.com/office/powerpoint/2010/main" val="10864972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</a:t>
            </a:r>
            <a:r>
              <a:rPr lang="mr-IN" dirty="0"/>
              <a:t>–</a:t>
            </a:r>
            <a:r>
              <a:rPr lang="en-US" dirty="0"/>
              <a:t> model parameters</a:t>
            </a:r>
          </a:p>
        </p:txBody>
      </p:sp>
      <p:pic>
        <p:nvPicPr>
          <p:cNvPr id="5" name="Picture 4" descr="parameters_tim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2641" y="3672792"/>
            <a:ext cx="9823272" cy="2789843"/>
          </a:xfrm>
          <a:prstGeom prst="rect">
            <a:avLst/>
          </a:prstGeom>
        </p:spPr>
      </p:pic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63373650"/>
              </p:ext>
            </p:extLst>
          </p:nvPr>
        </p:nvGraphicFramePr>
        <p:xfrm>
          <a:off x="7706377" y="1380848"/>
          <a:ext cx="4531772" cy="14949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3" name="Document" r:id="rId4" imgW="5270500" imgH="1739900" progId="Word.Document.12">
                  <p:embed/>
                </p:oleObj>
              </mc:Choice>
              <mc:Fallback>
                <p:oleObj name="Document" r:id="rId4" imgW="5270500" imgH="17399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706377" y="1380848"/>
                        <a:ext cx="4531772" cy="149495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566942" y="1417835"/>
            <a:ext cx="784254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dirty="0"/>
              <a:t>Variation in posterior distribution of  parameters over time</a:t>
            </a:r>
          </a:p>
          <a:p>
            <a:pPr marL="742950" lvl="1" indent="-285750">
              <a:buFont typeface="Arial"/>
              <a:buChar char="•"/>
            </a:pPr>
            <a:r>
              <a:rPr lang="en-US" sz="2000" dirty="0"/>
              <a:t>Different localities involved?</a:t>
            </a:r>
          </a:p>
          <a:p>
            <a:pPr marL="742950" lvl="1" indent="-285750">
              <a:buFont typeface="Arial"/>
              <a:buChar char="•"/>
            </a:pPr>
            <a:r>
              <a:rPr lang="en-US" sz="2000" dirty="0"/>
              <a:t>Interventions</a:t>
            </a:r>
          </a:p>
          <a:p>
            <a:pPr marL="742950" lvl="1" indent="-285750">
              <a:buFont typeface="Arial"/>
              <a:buChar char="•"/>
            </a:pPr>
            <a:r>
              <a:rPr lang="en-US" sz="2000" dirty="0"/>
              <a:t>Other factors</a:t>
            </a:r>
          </a:p>
          <a:p>
            <a:pPr lvl="1"/>
            <a:r>
              <a:rPr lang="en-US" sz="2000" dirty="0"/>
              <a:t> 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/>
              <a:t>Important to re-fit the model regularly</a:t>
            </a:r>
          </a:p>
          <a:p>
            <a:pPr marL="285750" indent="-285750">
              <a:buFont typeface="Arial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7527484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09441" y="279132"/>
            <a:ext cx="9388669" cy="623236"/>
          </a:xfrm>
        </p:spPr>
        <p:txBody>
          <a:bodyPr/>
          <a:lstStyle/>
          <a:p>
            <a:r>
              <a:rPr lang="en-US" dirty="0"/>
              <a:t>Forecast evaluation </a:t>
            </a:r>
            <a:r>
              <a:rPr lang="mr-IN" dirty="0"/>
              <a:t>–</a:t>
            </a:r>
            <a:r>
              <a:rPr lang="en-US" dirty="0"/>
              <a:t> proper scoring</a:t>
            </a:r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74812129"/>
              </p:ext>
            </p:extLst>
          </p:nvPr>
        </p:nvGraphicFramePr>
        <p:xfrm>
          <a:off x="-1411288" y="1395827"/>
          <a:ext cx="7951788" cy="2106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3" name="Document" r:id="rId4" imgW="5270500" imgH="1397000" progId="Word.Document.12">
                  <p:embed/>
                </p:oleObj>
              </mc:Choice>
              <mc:Fallback>
                <p:oleObj name="Document" r:id="rId4" imgW="5270500" imgH="13970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1411288" y="1395827"/>
                        <a:ext cx="7951788" cy="21066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90650" y="3608629"/>
            <a:ext cx="10343507" cy="286409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4895259" y="1395827"/>
            <a:ext cx="62516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The sum over </a:t>
            </a:r>
            <a:r>
              <a:rPr lang="en-US" sz="2000" i="1" dirty="0"/>
              <a:t>N </a:t>
            </a:r>
            <a:r>
              <a:rPr lang="en-US" sz="2000" dirty="0"/>
              <a:t>events of the square of the difference between the probability of observing an event and the observation </a:t>
            </a:r>
            <a:r>
              <a:rPr lang="en-US" sz="2000" i="1" dirty="0"/>
              <a:t>o</a:t>
            </a:r>
            <a:r>
              <a:rPr lang="en-US" sz="2000" i="1" baseline="-25000" dirty="0"/>
              <a:t>i</a:t>
            </a:r>
            <a:r>
              <a:rPr lang="en-US" sz="2000" dirty="0"/>
              <a:t> status (1 or 0)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895259" y="2472901"/>
            <a:ext cx="62516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The sum over </a:t>
            </a:r>
            <a:r>
              <a:rPr lang="en-US" sz="2000" i="1" dirty="0"/>
              <a:t>N </a:t>
            </a:r>
            <a:r>
              <a:rPr lang="en-US" sz="2000" dirty="0"/>
              <a:t>events of the log probability of </a:t>
            </a:r>
            <a:r>
              <a:rPr lang="en-US" sz="2000" b="1" dirty="0"/>
              <a:t>observing or not observing events </a:t>
            </a:r>
            <a:r>
              <a:rPr lang="en-US" sz="2000" dirty="0"/>
              <a:t>that </a:t>
            </a:r>
            <a:r>
              <a:rPr lang="en-US" sz="2000" b="1" dirty="0"/>
              <a:t>have or have not </a:t>
            </a:r>
            <a:r>
              <a:rPr lang="en-US" sz="2000" dirty="0"/>
              <a:t>occurred</a:t>
            </a:r>
          </a:p>
        </p:txBody>
      </p:sp>
    </p:spTree>
    <p:extLst>
      <p:ext uri="{BB962C8B-B14F-4D97-AF65-F5344CB8AC3E}">
        <p14:creationId xmlns:p14="http://schemas.microsoft.com/office/powerpoint/2010/main" val="6540337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09441" y="279132"/>
            <a:ext cx="9388669" cy="623236"/>
          </a:xfrm>
        </p:spPr>
        <p:txBody>
          <a:bodyPr/>
          <a:lstStyle/>
          <a:p>
            <a:r>
              <a:rPr lang="en-US" dirty="0"/>
              <a:t>Forecast evaluation </a:t>
            </a:r>
            <a:r>
              <a:rPr lang="mr-IN" dirty="0"/>
              <a:t>–</a:t>
            </a:r>
            <a:r>
              <a:rPr lang="en-US" dirty="0"/>
              <a:t> proper scoring</a:t>
            </a: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9852801"/>
              </p:ext>
            </p:extLst>
          </p:nvPr>
        </p:nvGraphicFramePr>
        <p:xfrm>
          <a:off x="-1411288" y="1395827"/>
          <a:ext cx="7951788" cy="2106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8" name="Document" r:id="rId4" imgW="5270500" imgH="1397000" progId="Word.Document.12">
                  <p:embed/>
                </p:oleObj>
              </mc:Choice>
              <mc:Fallback>
                <p:oleObj name="Document" r:id="rId4" imgW="5270500" imgH="13970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1411288" y="1395827"/>
                        <a:ext cx="7951788" cy="21066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90651" y="3608629"/>
            <a:ext cx="10343506" cy="286409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166533" y="1730017"/>
            <a:ext cx="62516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Comparing the forecast to the null model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166533" y="2335530"/>
            <a:ext cx="65352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2"/>
                </a:solidFill>
              </a:rPr>
              <a:t>Null model</a:t>
            </a:r>
            <a:r>
              <a:rPr lang="en-US" sz="2800" dirty="0">
                <a:solidFill>
                  <a:schemeClr val="bg2"/>
                </a:solidFill>
              </a:rPr>
              <a:t>: Health Zones with cases in the previous 28 days</a:t>
            </a:r>
          </a:p>
        </p:txBody>
      </p:sp>
    </p:spTree>
    <p:extLst>
      <p:ext uri="{BB962C8B-B14F-4D97-AF65-F5344CB8AC3E}">
        <p14:creationId xmlns:p14="http://schemas.microsoft.com/office/powerpoint/2010/main" val="16542443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Advancing forecasting </a:t>
            </a:r>
            <a:r>
              <a:rPr lang="mr-IN" dirty="0"/>
              <a:t>–</a:t>
            </a:r>
            <a:r>
              <a:rPr lang="en-US" dirty="0"/>
              <a:t> real world evaluation</a:t>
            </a:r>
          </a:p>
        </p:txBody>
      </p:sp>
      <p:sp>
        <p:nvSpPr>
          <p:cNvPr id="7" name="Rectangle 6"/>
          <p:cNvSpPr/>
          <p:nvPr/>
        </p:nvSpPr>
        <p:spPr>
          <a:xfrm>
            <a:off x="729843" y="1326935"/>
            <a:ext cx="786460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/>
              <a:t>Does forecast evaluation tell us what we really need to know?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329857" y="2684133"/>
            <a:ext cx="8754745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3200" dirty="0"/>
              <a:t>Expert elicitation </a:t>
            </a:r>
            <a:r>
              <a:rPr lang="mr-IN" sz="3200" dirty="0"/>
              <a:t>–</a:t>
            </a:r>
            <a:r>
              <a:rPr lang="en-US" sz="3200" dirty="0"/>
              <a:t> with and without the forecast</a:t>
            </a:r>
          </a:p>
          <a:p>
            <a:pPr marL="285750" indent="-285750">
              <a:buFont typeface="Arial"/>
              <a:buChar char="•"/>
            </a:pPr>
            <a:endParaRPr lang="en-US" sz="3200" dirty="0"/>
          </a:p>
          <a:p>
            <a:pPr marL="285750" indent="-285750">
              <a:buFont typeface="Arial"/>
              <a:buChar char="•"/>
            </a:pPr>
            <a:r>
              <a:rPr lang="en-US" sz="3200" dirty="0"/>
              <a:t>Quantifying risk effectively</a:t>
            </a:r>
          </a:p>
          <a:p>
            <a:pPr marL="285750" indent="-285750">
              <a:buFont typeface="Arial"/>
              <a:buChar char="•"/>
            </a:pPr>
            <a:endParaRPr lang="en-US" sz="3200" dirty="0"/>
          </a:p>
          <a:p>
            <a:pPr marL="285750" indent="-285750">
              <a:buFont typeface="Arial"/>
              <a:buChar char="•"/>
            </a:pPr>
            <a:r>
              <a:rPr lang="en-US" sz="3200" dirty="0"/>
              <a:t>Understanding what kind of information is most useful when</a:t>
            </a:r>
          </a:p>
          <a:p>
            <a:pPr marL="285750" indent="-285750">
              <a:buFont typeface="Arial"/>
              <a:buChar char="•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8039503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441" y="1491919"/>
            <a:ext cx="10673083" cy="4807281"/>
          </a:xfrm>
        </p:spPr>
        <p:txBody>
          <a:bodyPr/>
          <a:lstStyle/>
          <a:p>
            <a:r>
              <a:rPr lang="en-US" dirty="0"/>
              <a:t>Our model provides risk of Ebola cases in DRC at a health zone level (</a:t>
            </a:r>
            <a:r>
              <a:rPr lang="en-US" u="sng" dirty="0">
                <a:solidFill>
                  <a:schemeClr val="accent3"/>
                </a:solidFill>
                <a:hlinkClick r:id="rId2"/>
              </a:rPr>
              <a:t>https://epiforecasts.io/ebola-drc/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Parameter values and forecast performance varies over the course of the outbreak </a:t>
            </a:r>
            <a:r>
              <a:rPr lang="mr-IN" dirty="0"/>
              <a:t>–</a:t>
            </a:r>
            <a:r>
              <a:rPr lang="en-US" dirty="0"/>
              <a:t> particularly in recent months</a:t>
            </a:r>
          </a:p>
          <a:p>
            <a:endParaRPr lang="en-US" dirty="0"/>
          </a:p>
          <a:p>
            <a:r>
              <a:rPr lang="en-US" dirty="0"/>
              <a:t>Variation in performance may be due to different settings and impact of interventions</a:t>
            </a:r>
          </a:p>
          <a:p>
            <a:endParaRPr lang="en-US" dirty="0"/>
          </a:p>
          <a:p>
            <a:r>
              <a:rPr lang="en-US" dirty="0"/>
              <a:t>Providing useful forecasts in the future will require holistic evaluation </a:t>
            </a:r>
            <a:r>
              <a:rPr lang="mr-IN" dirty="0"/>
              <a:t>–</a:t>
            </a:r>
            <a:r>
              <a:rPr lang="en-US" dirty="0"/>
              <a:t> not just quantitative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4128331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/>
          <p:cNvSpPr txBox="1">
            <a:spLocks/>
          </p:cNvSpPr>
          <p:nvPr/>
        </p:nvSpPr>
        <p:spPr>
          <a:xfrm>
            <a:off x="609441" y="279132"/>
            <a:ext cx="9417061" cy="623236"/>
          </a:xfrm>
          <a:prstGeom prst="rect">
            <a:avLst/>
          </a:prstGeom>
        </p:spPr>
        <p:txBody>
          <a:bodyPr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 baseline="0">
                <a:solidFill>
                  <a:schemeClr val="bg2"/>
                </a:solidFill>
                <a:latin typeface="merriweather" charset="0"/>
                <a:ea typeface="+mj-ea"/>
                <a:cs typeface="+mj-cs"/>
              </a:defRPr>
            </a:lvl1pPr>
          </a:lstStyle>
          <a:p>
            <a:r>
              <a:rPr lang="en-US" dirty="0"/>
              <a:t>Thank you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63144" y="1479479"/>
            <a:ext cx="277439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US" i="1" dirty="0"/>
              <a:t>Especially to: </a:t>
            </a:r>
          </a:p>
          <a:p>
            <a:endParaRPr lang="en-US" i="1" dirty="0"/>
          </a:p>
          <a:p>
            <a:r>
              <a:rPr lang="en-US" dirty="0"/>
              <a:t>Sebastian Funk </a:t>
            </a:r>
          </a:p>
          <a:p>
            <a:r>
              <a:rPr lang="en-US" dirty="0" err="1"/>
              <a:t>Flavio</a:t>
            </a:r>
            <a:r>
              <a:rPr lang="en-US" dirty="0"/>
              <a:t> Finger</a:t>
            </a:r>
          </a:p>
          <a:p>
            <a:r>
              <a:rPr lang="en-US" dirty="0"/>
              <a:t>Joel </a:t>
            </a:r>
            <a:r>
              <a:rPr lang="en-US" dirty="0" err="1"/>
              <a:t>Hellewell</a:t>
            </a:r>
            <a:r>
              <a:rPr lang="en-US" dirty="0"/>
              <a:t> </a:t>
            </a:r>
          </a:p>
          <a:p>
            <a:r>
              <a:rPr lang="en-US" dirty="0"/>
              <a:t>Anton </a:t>
            </a:r>
            <a:r>
              <a:rPr lang="en-US" dirty="0" err="1"/>
              <a:t>Carmacho</a:t>
            </a:r>
            <a:endParaRPr lang="en-US" dirty="0"/>
          </a:p>
          <a:p>
            <a:r>
              <a:rPr lang="en-US" dirty="0"/>
              <a:t>John Edmunds</a:t>
            </a:r>
          </a:p>
          <a:p>
            <a:r>
              <a:rPr lang="en-US" dirty="0"/>
              <a:t>Alicia </a:t>
            </a:r>
            <a:r>
              <a:rPr lang="en-US" dirty="0" err="1"/>
              <a:t>Rosello</a:t>
            </a:r>
            <a:endParaRPr lang="en-US" dirty="0"/>
          </a:p>
          <a:p>
            <a:r>
              <a:rPr lang="en-US" dirty="0" err="1"/>
              <a:t>Thibaut</a:t>
            </a:r>
            <a:r>
              <a:rPr lang="en-US" dirty="0"/>
              <a:t> </a:t>
            </a:r>
            <a:r>
              <a:rPr lang="en-US" dirty="0" err="1"/>
              <a:t>Jombart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73816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966804" y="4611042"/>
            <a:ext cx="4685639" cy="1938992"/>
          </a:xfrm>
          <a:prstGeom prst="rect">
            <a:avLst/>
          </a:prstGeom>
          <a:solidFill>
            <a:srgbClr val="FFFFFF">
              <a:alpha val="8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2400" dirty="0" err="1"/>
              <a:t>Wellcome</a:t>
            </a:r>
            <a:r>
              <a:rPr lang="en-US" sz="2400" dirty="0"/>
              <a:t> Trust funded</a:t>
            </a:r>
          </a:p>
          <a:p>
            <a:pPr marL="285750" indent="-285750">
              <a:buFont typeface="Arial"/>
              <a:buChar char="•"/>
            </a:pPr>
            <a:endParaRPr lang="en-US" sz="2400" dirty="0"/>
          </a:p>
          <a:p>
            <a:r>
              <a:rPr lang="en-US" sz="2400" dirty="0"/>
              <a:t>To develop methodology for forecasting of outbreaks and their evaluation</a:t>
            </a:r>
          </a:p>
        </p:txBody>
      </p:sp>
      <p:sp>
        <p:nvSpPr>
          <p:cNvPr id="4" name="Title 2"/>
          <p:cNvSpPr txBox="1">
            <a:spLocks/>
          </p:cNvSpPr>
          <p:nvPr/>
        </p:nvSpPr>
        <p:spPr>
          <a:xfrm>
            <a:off x="609441" y="279132"/>
            <a:ext cx="9417061" cy="623236"/>
          </a:xfrm>
          <a:prstGeom prst="rect">
            <a:avLst/>
          </a:prstGeom>
        </p:spPr>
        <p:txBody>
          <a:bodyPr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 baseline="0">
                <a:solidFill>
                  <a:schemeClr val="bg2"/>
                </a:solidFill>
                <a:latin typeface="merriweather" charset="0"/>
                <a:ea typeface="+mj-ea"/>
                <a:cs typeface="+mj-cs"/>
              </a:defRPr>
            </a:lvl1pPr>
          </a:lstStyle>
          <a:p>
            <a:r>
              <a:rPr lang="en-US" dirty="0"/>
              <a:t>Our Team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441" y="1491806"/>
            <a:ext cx="2128463" cy="212846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5081" y="1479196"/>
            <a:ext cx="2140792" cy="214079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l="56690" r="12919"/>
          <a:stretch/>
        </p:blipFill>
        <p:spPr>
          <a:xfrm>
            <a:off x="9418503" y="1479196"/>
            <a:ext cx="2128463" cy="2141073"/>
          </a:xfrm>
          <a:prstGeom prst="rect">
            <a:avLst/>
          </a:prstGeom>
        </p:spPr>
      </p:pic>
      <p:pic>
        <p:nvPicPr>
          <p:cNvPr id="9" name="Picture 8" descr="00100sPORTRAIT_00100_BURST20190828093927048_COVER.jp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65" t="198" r="9151" b="-198"/>
          <a:stretch/>
        </p:blipFill>
        <p:spPr>
          <a:xfrm rot="16200000">
            <a:off x="3572861" y="1487469"/>
            <a:ext cx="2140793" cy="212424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43723" y="3871302"/>
            <a:ext cx="2128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Sebastian Funk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721202" y="3871302"/>
            <a:ext cx="2128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James Munday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670860" y="3871302"/>
            <a:ext cx="2128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Joel </a:t>
            </a:r>
            <a:r>
              <a:rPr lang="en-US" dirty="0" err="1"/>
              <a:t>Hellewell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9523980" y="3871302"/>
            <a:ext cx="2128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Flavio</a:t>
            </a:r>
            <a:r>
              <a:rPr lang="en-US" dirty="0"/>
              <a:t> Finger</a:t>
            </a:r>
          </a:p>
        </p:txBody>
      </p:sp>
    </p:spTree>
    <p:extLst>
      <p:ext uri="{BB962C8B-B14F-4D97-AF65-F5344CB8AC3E}">
        <p14:creationId xmlns:p14="http://schemas.microsoft.com/office/powerpoint/2010/main" val="18650063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004021" y="1477818"/>
            <a:ext cx="9267392" cy="4821382"/>
          </a:xfrm>
        </p:spPr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en-US" dirty="0"/>
              <a:t>Why and what we are forecasting</a:t>
            </a:r>
          </a:p>
          <a:p>
            <a:pPr marL="342900" indent="-342900">
              <a:buFont typeface="Arial"/>
              <a:buChar char="•"/>
            </a:pPr>
            <a:endParaRPr lang="en-US" dirty="0"/>
          </a:p>
          <a:p>
            <a:pPr marL="342900" indent="-342900">
              <a:buFont typeface="Arial"/>
              <a:buChar char="•"/>
            </a:pPr>
            <a:r>
              <a:rPr lang="en-US" dirty="0"/>
              <a:t>The model </a:t>
            </a:r>
          </a:p>
          <a:p>
            <a:pPr marL="342900" indent="-342900">
              <a:buFont typeface="Arial"/>
              <a:buChar char="•"/>
            </a:pPr>
            <a:endParaRPr lang="en-US" dirty="0"/>
          </a:p>
          <a:p>
            <a:pPr marL="342900" indent="-342900">
              <a:buFont typeface="Arial"/>
              <a:buChar char="•"/>
            </a:pPr>
            <a:r>
              <a:rPr lang="en-US" dirty="0"/>
              <a:t>Results </a:t>
            </a:r>
          </a:p>
          <a:p>
            <a:pPr marL="342900" indent="-342900">
              <a:buFont typeface="Arial"/>
              <a:buChar char="•"/>
            </a:pPr>
            <a:endParaRPr lang="en-US" dirty="0"/>
          </a:p>
          <a:p>
            <a:pPr marL="342900" indent="-342900">
              <a:buFont typeface="Arial"/>
              <a:buChar char="•"/>
            </a:pPr>
            <a:r>
              <a:rPr lang="en-US" dirty="0"/>
              <a:t>Forecast evaluation</a:t>
            </a:r>
          </a:p>
          <a:p>
            <a:pPr marL="342900" indent="-342900">
              <a:buFont typeface="Arial"/>
              <a:buChar char="•"/>
            </a:pPr>
            <a:endParaRPr lang="en-US" dirty="0"/>
          </a:p>
          <a:p>
            <a:pPr marL="342900" indent="-342900">
              <a:buFont typeface="Arial"/>
              <a:buChar char="•"/>
            </a:pPr>
            <a:r>
              <a:rPr lang="en-US" dirty="0"/>
              <a:t>Advancing forecasting</a:t>
            </a:r>
          </a:p>
          <a:p>
            <a:pPr marL="342900" indent="-342900">
              <a:buFont typeface="Arial"/>
              <a:buChar char="•"/>
            </a:pPr>
            <a:endParaRPr lang="en-US" dirty="0"/>
          </a:p>
          <a:p>
            <a:pPr marL="342900" indent="-342900">
              <a:buFont typeface="Arial"/>
              <a:buChar char="•"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Forecasting Ebola in North Eastern DRC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7145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Challenge</a:t>
            </a:r>
            <a:r>
              <a:rPr lang="en-US" dirty="0"/>
              <a:t>:</a:t>
            </a:r>
          </a:p>
          <a:p>
            <a:pPr marL="342900" indent="-342900">
              <a:buFontTx/>
              <a:buChar char="-"/>
            </a:pPr>
            <a:r>
              <a:rPr lang="en-US" dirty="0"/>
              <a:t>Vaccine candidates ready for phase 3 trials (including J&amp;J prime boost) </a:t>
            </a:r>
          </a:p>
          <a:p>
            <a:pPr marL="342900" indent="-342900">
              <a:buFontTx/>
              <a:buChar char="-"/>
            </a:pPr>
            <a:r>
              <a:rPr lang="en-US" dirty="0"/>
              <a:t>To measure efficacy of vaccine, second trial needs to be based in region with no previous vaccination.</a:t>
            </a:r>
          </a:p>
          <a:p>
            <a:pPr marL="342900" indent="-342900">
              <a:buFontTx/>
              <a:buChar char="-"/>
            </a:pPr>
            <a:r>
              <a:rPr lang="en-US" dirty="0"/>
              <a:t>Current vaccine distributed reactively </a:t>
            </a:r>
            <a:r>
              <a:rPr lang="mr-IN" dirty="0"/>
              <a:t>–</a:t>
            </a:r>
            <a:r>
              <a:rPr lang="en-US" dirty="0"/>
              <a:t> administered to contacts of cases </a:t>
            </a:r>
          </a:p>
          <a:p>
            <a:pPr marL="342900" indent="-342900">
              <a:buFontTx/>
              <a:buChar char="-"/>
            </a:pPr>
            <a:r>
              <a:rPr lang="en-US" dirty="0"/>
              <a:t>Cases of Ebola must be present</a:t>
            </a:r>
          </a:p>
          <a:p>
            <a:endParaRPr lang="en-US" dirty="0"/>
          </a:p>
          <a:p>
            <a:r>
              <a:rPr lang="en-US" b="1" dirty="0"/>
              <a:t>Objective:</a:t>
            </a:r>
          </a:p>
          <a:p>
            <a:r>
              <a:rPr lang="en-US" dirty="0"/>
              <a:t>Forecast risk of Ebola cases in each health zone in the region of the outbreak with particular focus on those where cases have not yet been reported. </a:t>
            </a:r>
          </a:p>
          <a:p>
            <a:pPr marL="342900" indent="-342900">
              <a:buFontTx/>
              <a:buChar char="-"/>
            </a:pPr>
            <a:endParaRPr lang="en-US" dirty="0"/>
          </a:p>
          <a:p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09441" y="279132"/>
            <a:ext cx="9388669" cy="623236"/>
          </a:xfrm>
        </p:spPr>
        <p:txBody>
          <a:bodyPr/>
          <a:lstStyle/>
          <a:p>
            <a:r>
              <a:rPr lang="en-US" dirty="0"/>
              <a:t>Why are we forecasting</a:t>
            </a:r>
          </a:p>
        </p:txBody>
      </p:sp>
    </p:spTree>
    <p:extLst>
      <p:ext uri="{BB962C8B-B14F-4D97-AF65-F5344CB8AC3E}">
        <p14:creationId xmlns:p14="http://schemas.microsoft.com/office/powerpoint/2010/main" val="13079075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Static model of spatial risk:</a:t>
            </a:r>
          </a:p>
          <a:p>
            <a:pPr marL="342900" indent="-342900">
              <a:buFontTx/>
              <a:buChar char="-"/>
            </a:pPr>
            <a:endParaRPr lang="en-US" dirty="0"/>
          </a:p>
          <a:p>
            <a:endParaRPr lang="en-US" dirty="0"/>
          </a:p>
          <a:p>
            <a:pPr marL="342900" indent="-342900">
              <a:buFontTx/>
              <a:buChar char="-"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model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90502386"/>
              </p:ext>
            </p:extLst>
          </p:nvPr>
        </p:nvGraphicFramePr>
        <p:xfrm>
          <a:off x="-1140613" y="2494102"/>
          <a:ext cx="8743950" cy="2884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3" name="Document" r:id="rId3" imgW="5270500" imgH="1739900" progId="Word.Document.12">
                  <p:embed/>
                </p:oleObj>
              </mc:Choice>
              <mc:Fallback>
                <p:oleObj name="Document" r:id="rId3" imgW="5270500" imgH="17399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1140613" y="2494102"/>
                        <a:ext cx="8743950" cy="28844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" name="Straight Arrow Connector 6"/>
          <p:cNvCxnSpPr/>
          <p:nvPr/>
        </p:nvCxnSpPr>
        <p:spPr>
          <a:xfrm>
            <a:off x="2823624" y="2453469"/>
            <a:ext cx="0" cy="311871"/>
          </a:xfrm>
          <a:prstGeom prst="straightConnector1">
            <a:avLst/>
          </a:prstGeom>
          <a:ln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4948924" y="2453469"/>
            <a:ext cx="0" cy="311871"/>
          </a:xfrm>
          <a:prstGeom prst="straightConnector1">
            <a:avLst/>
          </a:prstGeom>
          <a:ln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824843" y="2071001"/>
            <a:ext cx="2022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Local transmission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204654" y="2071001"/>
            <a:ext cx="2022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Spatial interaction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529688" y="4023433"/>
            <a:ext cx="2022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Gravity model</a:t>
            </a:r>
          </a:p>
        </p:txBody>
      </p:sp>
      <p:graphicFrame>
        <p:nvGraphicFramePr>
          <p:cNvPr id="24" name="Table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367090"/>
              </p:ext>
            </p:extLst>
          </p:nvPr>
        </p:nvGraphicFramePr>
        <p:xfrm>
          <a:off x="6939985" y="1347513"/>
          <a:ext cx="4639398" cy="5120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556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550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287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r>
                        <a:rPr lang="en-US" b="1" dirty="0"/>
                        <a:t>Inputs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/>
                        <a:t>N</a:t>
                      </a:r>
                      <a:r>
                        <a:rPr lang="en-US" i="1" baseline="-25000" dirty="0"/>
                        <a:t>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Cases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HDX (Sit Reps)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err="1"/>
                        <a:t>d</a:t>
                      </a:r>
                      <a:r>
                        <a:rPr lang="en-US" i="1" baseline="-25000" dirty="0" err="1"/>
                        <a:t>ij</a:t>
                      </a:r>
                      <a:endParaRPr lang="en-US" i="1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Distanc</a:t>
                      </a:r>
                      <a:r>
                        <a:rPr lang="en-US" sz="1600" baseline="0" dirty="0"/>
                        <a:t>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Euclidian distance</a:t>
                      </a:r>
                      <a:r>
                        <a:rPr lang="en-US" sz="1600" baseline="0" dirty="0"/>
                        <a:t> between centroids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/>
                        <a:t>P</a:t>
                      </a:r>
                      <a:r>
                        <a:rPr lang="en-US" i="1" baseline="-25000" dirty="0"/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Population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Aggregates </a:t>
                      </a:r>
                      <a:r>
                        <a:rPr lang="en-US" sz="1600" baseline="0" dirty="0"/>
                        <a:t>from </a:t>
                      </a:r>
                      <a:r>
                        <a:rPr lang="en-US" sz="1600" baseline="0" dirty="0" err="1"/>
                        <a:t>LandScan</a:t>
                      </a:r>
                      <a:r>
                        <a:rPr lang="en-US" sz="1600" baseline="0" dirty="0"/>
                        <a:t> estimates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 gridSpan="3">
                  <a:txBody>
                    <a:bodyPr/>
                    <a:lstStyle/>
                    <a:p>
                      <a:r>
                        <a:rPr lang="en-US" b="1" dirty="0"/>
                        <a:t>Parameters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 err="1"/>
                        <a:t>γ</a:t>
                      </a:r>
                      <a:endParaRPr lang="en-US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Internal </a:t>
                      </a:r>
                      <a:r>
                        <a:rPr lang="en-US" sz="1600" dirty="0" err="1"/>
                        <a:t>coeff</a:t>
                      </a:r>
                      <a:r>
                        <a:rPr lang="en-US" sz="1600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fitted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i="1" dirty="0"/>
                        <a:t>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Spatial </a:t>
                      </a:r>
                      <a:r>
                        <a:rPr lang="en-US" sz="1600" dirty="0" err="1"/>
                        <a:t>coeff</a:t>
                      </a:r>
                      <a:r>
                        <a:rPr lang="en-US" sz="1600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fitted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/>
                        <a:t>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Distance</a:t>
                      </a:r>
                      <a:r>
                        <a:rPr lang="en-US" sz="1600" baseline="0" dirty="0"/>
                        <a:t> exponent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fitted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 gridSpan="3">
                  <a:txBody>
                    <a:bodyPr/>
                    <a:lstStyle/>
                    <a:p>
                      <a:r>
                        <a:rPr lang="en-US" b="1" dirty="0"/>
                        <a:t>Constants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Duration of infection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Fixed</a:t>
                      </a:r>
                      <a:r>
                        <a:rPr lang="en-US" sz="1600" baseline="0" dirty="0"/>
                        <a:t> at 5 days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i="1" dirty="0"/>
                        <a:t>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Latent</a:t>
                      </a:r>
                      <a:r>
                        <a:rPr lang="en-US" sz="1600" baseline="0" dirty="0"/>
                        <a:t> period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Fixed</a:t>
                      </a:r>
                      <a:r>
                        <a:rPr lang="en-US" sz="1600" baseline="0" dirty="0"/>
                        <a:t> at 7 days</a:t>
                      </a:r>
                      <a:endParaRPr lang="en-US" sz="1600" dirty="0"/>
                    </a:p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277962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Static model of spatial risk:</a:t>
            </a:r>
          </a:p>
          <a:p>
            <a:pPr marL="342900" indent="-342900">
              <a:buFontTx/>
              <a:buChar char="-"/>
            </a:pPr>
            <a:endParaRPr lang="en-US" dirty="0"/>
          </a:p>
          <a:p>
            <a:endParaRPr lang="en-US" dirty="0"/>
          </a:p>
          <a:p>
            <a:pPr marL="342900" indent="-342900">
              <a:buFontTx/>
              <a:buChar char="-"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model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20607492"/>
              </p:ext>
            </p:extLst>
          </p:nvPr>
        </p:nvGraphicFramePr>
        <p:xfrm>
          <a:off x="-1140613" y="2494102"/>
          <a:ext cx="8743950" cy="2884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8" name="Document" r:id="rId3" imgW="5270500" imgH="1739900" progId="Word.Document.12">
                  <p:embed/>
                </p:oleObj>
              </mc:Choice>
              <mc:Fallback>
                <p:oleObj name="Document" r:id="rId3" imgW="5270500" imgH="17399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1140613" y="2494102"/>
                        <a:ext cx="8743950" cy="28844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" name="Straight Arrow Connector 6"/>
          <p:cNvCxnSpPr/>
          <p:nvPr/>
        </p:nvCxnSpPr>
        <p:spPr>
          <a:xfrm>
            <a:off x="2823624" y="2453469"/>
            <a:ext cx="0" cy="311871"/>
          </a:xfrm>
          <a:prstGeom prst="straightConnector1">
            <a:avLst/>
          </a:prstGeom>
          <a:ln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4948924" y="2453469"/>
            <a:ext cx="0" cy="311871"/>
          </a:xfrm>
          <a:prstGeom prst="straightConnector1">
            <a:avLst/>
          </a:prstGeom>
          <a:ln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824843" y="2071001"/>
            <a:ext cx="2022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Local transmission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204654" y="2071001"/>
            <a:ext cx="2022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Spatial interaction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529688" y="4023433"/>
            <a:ext cx="2022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Gravity model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7484691" y="1392369"/>
            <a:ext cx="3131979" cy="1047964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Fit the model using HMC to previous 50 days of outbreak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7484691" y="2751298"/>
            <a:ext cx="3131979" cy="1047964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Project cases using joint posterior distribution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7484691" y="4085299"/>
            <a:ext cx="3131979" cy="1047964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Resolve to a risk of binary outcome: cases/no cases</a:t>
            </a:r>
          </a:p>
        </p:txBody>
      </p:sp>
      <p:cxnSp>
        <p:nvCxnSpPr>
          <p:cNvPr id="17" name="Straight Arrow Connector 16"/>
          <p:cNvCxnSpPr>
            <a:stCxn id="14" idx="2"/>
            <a:endCxn id="15" idx="0"/>
          </p:cNvCxnSpPr>
          <p:nvPr/>
        </p:nvCxnSpPr>
        <p:spPr>
          <a:xfrm>
            <a:off x="9050681" y="2440333"/>
            <a:ext cx="0" cy="310965"/>
          </a:xfrm>
          <a:prstGeom prst="straightConnector1">
            <a:avLst/>
          </a:prstGeom>
          <a:ln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5" idx="2"/>
            <a:endCxn id="16" idx="0"/>
          </p:cNvCxnSpPr>
          <p:nvPr/>
        </p:nvCxnSpPr>
        <p:spPr>
          <a:xfrm>
            <a:off x="9050681" y="3799262"/>
            <a:ext cx="0" cy="286037"/>
          </a:xfrm>
          <a:prstGeom prst="straightConnector1">
            <a:avLst/>
          </a:prstGeom>
          <a:ln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ounded Rectangle 20"/>
          <p:cNvSpPr/>
          <p:nvPr/>
        </p:nvSpPr>
        <p:spPr>
          <a:xfrm>
            <a:off x="7484691" y="5435257"/>
            <a:ext cx="3131979" cy="1047964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Evaluate forecasts</a:t>
            </a:r>
          </a:p>
        </p:txBody>
      </p:sp>
      <p:cxnSp>
        <p:nvCxnSpPr>
          <p:cNvPr id="22" name="Straight Arrow Connector 21"/>
          <p:cNvCxnSpPr>
            <a:stCxn id="16" idx="2"/>
            <a:endCxn id="21" idx="0"/>
          </p:cNvCxnSpPr>
          <p:nvPr/>
        </p:nvCxnSpPr>
        <p:spPr>
          <a:xfrm>
            <a:off x="9050681" y="5133263"/>
            <a:ext cx="0" cy="301994"/>
          </a:xfrm>
          <a:prstGeom prst="straightConnector1">
            <a:avLst/>
          </a:prstGeom>
          <a:ln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227191" y="5578054"/>
            <a:ext cx="65352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2"/>
                </a:solidFill>
              </a:rPr>
              <a:t>Null model</a:t>
            </a:r>
            <a:r>
              <a:rPr lang="en-US" sz="2800" dirty="0">
                <a:solidFill>
                  <a:schemeClr val="bg2"/>
                </a:solidFill>
              </a:rPr>
              <a:t>: Health Zones with cases in the previous 28 days</a:t>
            </a:r>
          </a:p>
        </p:txBody>
      </p:sp>
    </p:spTree>
    <p:extLst>
      <p:ext uri="{BB962C8B-B14F-4D97-AF65-F5344CB8AC3E}">
        <p14:creationId xmlns:p14="http://schemas.microsoft.com/office/powerpoint/2010/main" val="35952746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outbreak</a:t>
            </a:r>
          </a:p>
        </p:txBody>
      </p:sp>
      <p:pic>
        <p:nvPicPr>
          <p:cNvPr id="7" name="Picture 6" descr="download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08" t="3775" r="4054" b="4180"/>
          <a:stretch/>
        </p:blipFill>
        <p:spPr>
          <a:xfrm>
            <a:off x="9097167" y="1114566"/>
            <a:ext cx="2814219" cy="5541108"/>
          </a:xfrm>
          <a:prstGeom prst="rect">
            <a:avLst/>
          </a:prstGeom>
        </p:spPr>
      </p:pic>
      <p:pic>
        <p:nvPicPr>
          <p:cNvPr id="8" name="Picture 7" descr="download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08" t="22665" r="24205" b="56247"/>
          <a:stretch/>
        </p:blipFill>
        <p:spPr>
          <a:xfrm>
            <a:off x="5437807" y="1160368"/>
            <a:ext cx="2441464" cy="2513671"/>
          </a:xfrm>
          <a:prstGeom prst="rect">
            <a:avLst/>
          </a:prstGeom>
          <a:ln>
            <a:solidFill>
              <a:srgbClr val="FF0000"/>
            </a:solidFill>
          </a:ln>
        </p:spPr>
      </p:pic>
      <p:cxnSp>
        <p:nvCxnSpPr>
          <p:cNvPr id="10" name="Straight Connector 9"/>
          <p:cNvCxnSpPr/>
          <p:nvPr/>
        </p:nvCxnSpPr>
        <p:spPr>
          <a:xfrm>
            <a:off x="7879271" y="1160369"/>
            <a:ext cx="2626423" cy="1243784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7879271" y="3538420"/>
            <a:ext cx="2712738" cy="135619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828" y="4068566"/>
            <a:ext cx="8102814" cy="2939256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10141940" y="2404153"/>
            <a:ext cx="1140583" cy="113426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/>
          <a:srcRect l="85678" t="4648" r="4811" b="76315"/>
          <a:stretch/>
        </p:blipFill>
        <p:spPr>
          <a:xfrm>
            <a:off x="3736181" y="2626075"/>
            <a:ext cx="1460328" cy="1060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6085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</a:t>
            </a:r>
            <a:r>
              <a:rPr lang="mr-IN" dirty="0"/>
              <a:t>–</a:t>
            </a:r>
            <a:r>
              <a:rPr lang="en-US" dirty="0"/>
              <a:t> forecasts</a:t>
            </a:r>
          </a:p>
        </p:txBody>
      </p:sp>
      <p:pic>
        <p:nvPicPr>
          <p:cNvPr id="5" name="Picture 4" descr="Screenshot 2019-10-07 at 23.30.1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5646" y="1131538"/>
            <a:ext cx="3263900" cy="5676900"/>
          </a:xfrm>
          <a:prstGeom prst="rect">
            <a:avLst/>
          </a:prstGeom>
        </p:spPr>
      </p:pic>
      <p:pic>
        <p:nvPicPr>
          <p:cNvPr id="6" name="Picture 5" descr="Screenshot 2019-10-07 at 23.30.32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326"/>
          <a:stretch/>
        </p:blipFill>
        <p:spPr>
          <a:xfrm>
            <a:off x="441576" y="1489010"/>
            <a:ext cx="1308100" cy="2271527"/>
          </a:xfrm>
          <a:prstGeom prst="rect">
            <a:avLst/>
          </a:prstGeom>
        </p:spPr>
      </p:pic>
      <p:pic>
        <p:nvPicPr>
          <p:cNvPr id="7" name="Picture 6" descr="Screenshot 2019-10-07 at 23.30.53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899"/>
          <a:stretch/>
        </p:blipFill>
        <p:spPr>
          <a:xfrm>
            <a:off x="6567463" y="1131538"/>
            <a:ext cx="3459039" cy="5676900"/>
          </a:xfrm>
          <a:prstGeom prst="rect">
            <a:avLst/>
          </a:prstGeom>
        </p:spPr>
      </p:pic>
      <p:pic>
        <p:nvPicPr>
          <p:cNvPr id="8" name="Picture 7" descr="Screenshot 2019-10-07 at 23.31.37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2599" y="1489010"/>
            <a:ext cx="1206500" cy="185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3442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</a:t>
            </a:r>
            <a:r>
              <a:rPr lang="mr-IN" dirty="0"/>
              <a:t>–</a:t>
            </a:r>
            <a:r>
              <a:rPr lang="en-US" dirty="0"/>
              <a:t> forecasts</a:t>
            </a:r>
          </a:p>
        </p:txBody>
      </p:sp>
      <p:pic>
        <p:nvPicPr>
          <p:cNvPr id="5" name="Picture 4" descr="Screenshot 2019-10-07 at 23.30.1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5646" y="1131538"/>
            <a:ext cx="3263900" cy="5676900"/>
          </a:xfrm>
          <a:prstGeom prst="rect">
            <a:avLst/>
          </a:prstGeom>
        </p:spPr>
      </p:pic>
      <p:pic>
        <p:nvPicPr>
          <p:cNvPr id="6" name="Picture 5" descr="Screenshot 2019-10-07 at 23.30.32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326"/>
          <a:stretch/>
        </p:blipFill>
        <p:spPr>
          <a:xfrm>
            <a:off x="441576" y="1489010"/>
            <a:ext cx="1308100" cy="2271527"/>
          </a:xfrm>
          <a:prstGeom prst="rect">
            <a:avLst/>
          </a:prstGeom>
        </p:spPr>
      </p:pic>
      <p:pic>
        <p:nvPicPr>
          <p:cNvPr id="7" name="Picture 6" descr="Screenshot 2019-10-07 at 23.30.53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899"/>
          <a:stretch/>
        </p:blipFill>
        <p:spPr>
          <a:xfrm>
            <a:off x="6567463" y="1131538"/>
            <a:ext cx="3459039" cy="5676900"/>
          </a:xfrm>
          <a:prstGeom prst="rect">
            <a:avLst/>
          </a:prstGeom>
        </p:spPr>
      </p:pic>
      <p:pic>
        <p:nvPicPr>
          <p:cNvPr id="8" name="Picture 7" descr="Screenshot 2019-10-07 at 23.31.37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2599" y="1489010"/>
            <a:ext cx="1206500" cy="18542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218293" y="3232738"/>
            <a:ext cx="5018566" cy="461665"/>
          </a:xfrm>
          <a:prstGeom prst="rect">
            <a:avLst/>
          </a:prstGeom>
          <a:solidFill>
            <a:srgbClr val="FFFFFF">
              <a:alpha val="8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2400" dirty="0">
                <a:hlinkClick r:id="rId6"/>
              </a:rPr>
              <a:t>https://</a:t>
            </a:r>
            <a:r>
              <a:rPr lang="en-US" sz="2400" dirty="0" err="1">
                <a:hlinkClick r:id="rId6"/>
              </a:rPr>
              <a:t>epiforecasts.io</a:t>
            </a:r>
            <a:r>
              <a:rPr lang="en-US" sz="2400" dirty="0">
                <a:hlinkClick r:id="rId6"/>
              </a:rPr>
              <a:t>/</a:t>
            </a:r>
            <a:r>
              <a:rPr lang="en-US" sz="2400" dirty="0" err="1">
                <a:hlinkClick r:id="rId6"/>
              </a:rPr>
              <a:t>ebola-drc</a:t>
            </a:r>
            <a:r>
              <a:rPr lang="en-US" sz="2400" dirty="0">
                <a:hlinkClick r:id="rId6"/>
              </a:rPr>
              <a:t>/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57992772"/>
      </p:ext>
    </p:extLst>
  </p:cSld>
  <p:clrMapOvr>
    <a:masterClrMapping/>
  </p:clrMapOvr>
</p:sld>
</file>

<file path=ppt/theme/theme1.xml><?xml version="1.0" encoding="utf-8"?>
<a:theme xmlns:a="http://schemas.openxmlformats.org/drawingml/2006/main" name="Main_Presentation_Title_Page">
  <a:themeElements>
    <a:clrScheme name="Custom 1">
      <a:dk1>
        <a:srgbClr val="000000"/>
      </a:dk1>
      <a:lt1>
        <a:srgbClr val="FFFFFF"/>
      </a:lt1>
      <a:dk2>
        <a:srgbClr val="004550"/>
      </a:dk2>
      <a:lt2>
        <a:srgbClr val="2BAC6D"/>
      </a:lt2>
      <a:accent1>
        <a:srgbClr val="2BAC6D"/>
      </a:accent1>
      <a:accent2>
        <a:srgbClr val="004550"/>
      </a:accent2>
      <a:accent3>
        <a:srgbClr val="00ABCE"/>
      </a:accent3>
      <a:accent4>
        <a:srgbClr val="FBB800"/>
      </a:accent4>
      <a:accent5>
        <a:srgbClr val="E95B0C"/>
      </a:accent5>
      <a:accent6>
        <a:srgbClr val="B1B2B3"/>
      </a:accent6>
      <a:hlink>
        <a:srgbClr val="00ABCE"/>
      </a:hlink>
      <a:folHlink>
        <a:srgbClr val="B1B2B3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SharedContentType xmlns="Microsoft.SharePoint.Taxonomy.ContentTypeSync" SourceId="8207403b-203c-4ed3-95cd-88a852189123" ContentTypeId="0x01" PreviousValue="false"/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908C6E62334A94BB5CB813FB9F611CC" ma:contentTypeVersion="4" ma:contentTypeDescription="Create a new document." ma:contentTypeScope="" ma:versionID="112cdea00ca47620c503386b19808eb3">
  <xsd:schema xmlns:xsd="http://www.w3.org/2001/XMLSchema" xmlns:xs="http://www.w3.org/2001/XMLSchema" xmlns:p="http://schemas.microsoft.com/office/2006/metadata/properties" xmlns:ns1="http://schemas.microsoft.com/sharepoint/v3" xmlns:ns2="6a164dda-3779-4169-b957-e287451f6523" xmlns:ns3="9bdb08a2-f062-45d7-99c0-a08565638663" targetNamespace="http://schemas.microsoft.com/office/2006/metadata/properties" ma:root="true" ma:fieldsID="f87e1e496b5ff68587a5517afcdee06d" ns1:_="" ns2:_="" ns3:_="">
    <xsd:import namespace="http://schemas.microsoft.com/sharepoint/v3"/>
    <xsd:import namespace="6a164dda-3779-4169-b957-e287451f6523"/>
    <xsd:import namespace="9bdb08a2-f062-45d7-99c0-a08565638663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  <xsd:element ref="ns2:TaxKeywordTaxHTField" minOccurs="0"/>
                <xsd:element ref="ns2:TaxCatchAll" minOccurs="0"/>
                <xsd:element ref="ns2:TaxCatchAllLabel" minOccurs="0"/>
                <xsd:element ref="ns2:Visibility" minOccurs="0"/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Scheduling Start Date" ma:description="Scheduling Start Date is a site column created by the Publishing feature. It is used to specify the date and time on which this page will first appear to site visitors." ma:hidden="true" ma:internalName="PublishingStartDate">
      <xsd:simpleType>
        <xsd:restriction base="dms:Unknown"/>
      </xsd:simpleType>
    </xsd:element>
    <xsd:element name="PublishingExpirationDate" ma:index="9" nillable="true" ma:displayName="Scheduling End Date" ma:description="Scheduling End Date is a site column created by the Publishing feature. It is used to specify the date and time on which this page will no longer appear to site visitors." ma:hidden="true" ma:internalName="PublishingExpirationDat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a164dda-3779-4169-b957-e287451f6523" elementFormDefault="qualified">
    <xsd:import namespace="http://schemas.microsoft.com/office/2006/documentManagement/types"/>
    <xsd:import namespace="http://schemas.microsoft.com/office/infopath/2007/PartnerControls"/>
    <xsd:element name="TaxKeywordTaxHTField" ma:index="10" nillable="true" ma:taxonomy="true" ma:internalName="TaxKeywordTaxHTField" ma:taxonomyFieldName="TaxKeyword" ma:displayName="Enterprise Keywords" ma:fieldId="{23f27201-bee3-471e-b2e7-b64fd8b7ca38}" ma:taxonomyMulti="true" ma:sspId="8207403b-203c-4ed3-95cd-88a852189123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  <xsd:element name="TaxCatchAll" ma:index="11" nillable="true" ma:displayName="Taxonomy Catch All Column" ma:hidden="true" ma:list="{f3ac801a-ce66-4776-b998-9c2b2735c52b}" ma:internalName="TaxCatchAll" ma:showField="CatchAllData" ma:web="36e303f3-9cf1-4416-91d7-d1ec012ee96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" nillable="true" ma:displayName="Taxonomy Catch All Column1" ma:hidden="true" ma:list="{f3ac801a-ce66-4776-b998-9c2b2735c52b}" ma:internalName="TaxCatchAllLabel" ma:readOnly="true" ma:showField="CatchAllDataLabel" ma:web="36e303f3-9cf1-4416-91d7-d1ec012ee96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Visibility" ma:index="14" nillable="true" ma:displayName="Visibility" ma:default="Internal" ma:description="Items that should be available externally should be marked &lt;strong&gt;External&lt;/strong&gt;" ma:format="RadioButtons" ma:internalName="Visibility">
      <xsd:simpleType>
        <xsd:restriction base="dms:Choice">
          <xsd:enumeration value="Internal"/>
          <xsd:enumeration value="External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bdb08a2-f062-45d7-99c0-a0856563866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5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6" nillable="true" ma:displayName="MediaServiceFastMetadata" ma:description="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6a164dda-3779-4169-b957-e287451f6523"/>
    <TaxKeywordTaxHTField xmlns="6a164dda-3779-4169-b957-e287451f6523">
      <Terms xmlns="http://schemas.microsoft.com/office/infopath/2007/PartnerControls"/>
    </TaxKeywordTaxHTField>
    <Visibility xmlns="6a164dda-3779-4169-b957-e287451f6523">Internal</Visibility>
    <PublishingExpirationDate xmlns="http://schemas.microsoft.com/sharepoint/v3" xsi:nil="true"/>
    <PublishingStartDate xmlns="http://schemas.microsoft.com/sharepoint/v3" xsi:nil="true"/>
  </documentManagement>
</p:properties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57B42D3-DCF8-4333-9C88-350001916B27}">
  <ds:schemaRefs>
    <ds:schemaRef ds:uri="Microsoft.SharePoint.Taxonomy.ContentTypeSync"/>
  </ds:schemaRefs>
</ds:datastoreItem>
</file>

<file path=customXml/itemProps2.xml><?xml version="1.0" encoding="utf-8"?>
<ds:datastoreItem xmlns:ds="http://schemas.openxmlformats.org/officeDocument/2006/customXml" ds:itemID="{B110FD60-7E53-4B2D-A5B2-E33AA6CC7BB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a164dda-3779-4169-b957-e287451f6523"/>
    <ds:schemaRef ds:uri="9bdb08a2-f062-45d7-99c0-a0856563866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0D4DF0D-DB66-47F6-9CA8-2B5247E76312}">
  <ds:schemaRefs>
    <ds:schemaRef ds:uri="http://schemas.microsoft.com/office/2006/metadata/properties"/>
    <ds:schemaRef ds:uri="http://schemas.microsoft.com/office/infopath/2007/PartnerControls"/>
    <ds:schemaRef ds:uri="6a164dda-3779-4169-b957-e287451f6523"/>
    <ds:schemaRef ds:uri="http://schemas.microsoft.com/sharepoint/v3"/>
  </ds:schemaRefs>
</ds:datastoreItem>
</file>

<file path=customXml/itemProps4.xml><?xml version="1.0" encoding="utf-8"?>
<ds:datastoreItem xmlns:ds="http://schemas.openxmlformats.org/officeDocument/2006/customXml" ds:itemID="{183EF67F-DE61-430B-8636-C76E3FF996C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2896</TotalTime>
  <Words>508</Words>
  <Application>Microsoft Macintosh PowerPoint</Application>
  <PresentationFormat>Custom</PresentationFormat>
  <Paragraphs>118</Paragraphs>
  <Slides>15</Slides>
  <Notes>2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Arial</vt:lpstr>
      <vt:lpstr>Calibri</vt:lpstr>
      <vt:lpstr>merriweather</vt:lpstr>
      <vt:lpstr>open sans</vt:lpstr>
      <vt:lpstr>open sans</vt:lpstr>
      <vt:lpstr>Main_Presentation_Title_Page</vt:lpstr>
      <vt:lpstr>Document</vt:lpstr>
      <vt:lpstr>PowerPoint Presentation</vt:lpstr>
      <vt:lpstr>PowerPoint Presentation</vt:lpstr>
      <vt:lpstr>Forecasting Ebola in North Eastern DRC </vt:lpstr>
      <vt:lpstr>Why are we forecasting</vt:lpstr>
      <vt:lpstr>The model</vt:lpstr>
      <vt:lpstr>The model</vt:lpstr>
      <vt:lpstr>The outbreak</vt:lpstr>
      <vt:lpstr>Results – forecasts</vt:lpstr>
      <vt:lpstr>Results – forecasts</vt:lpstr>
      <vt:lpstr>Results – model parameters</vt:lpstr>
      <vt:lpstr>Forecast evaluation – proper scoring</vt:lpstr>
      <vt:lpstr>Forecast evaluation – proper scoring</vt:lpstr>
      <vt:lpstr>Advancing forecasting – real world evaluation</vt:lpstr>
      <vt:lpstr>Summary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LSHTM Presentation Template widescreen</dc:title>
  <dc:creator>Nick Smith</dc:creator>
  <cp:keywords/>
  <cp:lastModifiedBy>James Munday</cp:lastModifiedBy>
  <cp:revision>64</cp:revision>
  <cp:lastPrinted>2019-10-09T11:42:25Z</cp:lastPrinted>
  <dcterms:created xsi:type="dcterms:W3CDTF">2017-08-07T14:02:54Z</dcterms:created>
  <dcterms:modified xsi:type="dcterms:W3CDTF">2019-10-09T15:13:58Z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0x010100D908C6E62334A94BB5CB813FB9F611CC</vt:lpwstr>
  </property>
  <property fmtid="{D5CDD505-2E9C-101B-9397-08002B2CF9AE}" pid="3" name="TaxKeyword">
    <vt:lpwstr/>
  </property>
</Properties>
</file>